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271" r:id="rId7"/>
    <p:sldId id="280" r:id="rId8"/>
    <p:sldId id="256" r:id="rId9"/>
    <p:sldId id="278" r:id="rId10"/>
    <p:sldId id="259" r:id="rId11"/>
    <p:sldId id="281" r:id="rId12"/>
    <p:sldId id="282" r:id="rId13"/>
    <p:sldId id="283" r:id="rId14"/>
    <p:sldId id="284" r:id="rId15"/>
    <p:sldId id="285" r:id="rId16"/>
    <p:sldId id="262" r:id="rId17"/>
    <p:sldId id="275" r:id="rId1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C9B44-7787-303C-B5F5-221FDAAC96E3}" v="188" dt="2022-07-04T08:11:08.709"/>
    <p1510:client id="{795A155D-D324-F161-5DB2-8ACD7538D85D}" v="344" dt="2022-07-04T08:33:07.396"/>
    <p1510:client id="{8C68B4E8-4EE1-426F-9EB3-E7CB84D51789}" v="6" dt="2022-07-04T07:04:07.312"/>
    <p1510:client id="{AB0E7DB9-5DE4-E2ED-E901-B44E9D99B446}" v="27" dt="2022-07-04T06:36:50.598"/>
    <p1510:client id="{D6E5601C-D8A5-4736-AF8E-71E4FABB35A1}" v="427" dt="2022-07-04T08:27:49.972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microsoft.com/office/2015/10/relationships/revisionInfo" Target="revisionInfo.xml" Id="rId26" /><Relationship Type="http://schemas.openxmlformats.org/officeDocument/2006/relationships/customXml" Target="../customXml/item3.xml" Id="rId3" /><Relationship Type="http://schemas.openxmlformats.org/officeDocument/2006/relationships/presProps" Target="presProps.xml" Id="rId21" /><Relationship Type="http://schemas.openxmlformats.org/officeDocument/2006/relationships/slide" Target="slides/slide3.xml" Id="rId7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handoutMaster" Target="handoutMasters/handoutMaster1.xml" Id="rId20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slide" Target="slides/slide7.xml" Id="rId11" /><Relationship Type="http://schemas.openxmlformats.org/officeDocument/2006/relationships/tableStyles" Target="tableStyles.xml" Id="rId24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theme" Target="theme/theme1.xml" Id="rId23" /><Relationship Type="http://schemas.openxmlformats.org/officeDocument/2006/relationships/slide" Target="slides/slide6.xml" Id="rId10" /><Relationship Type="http://schemas.openxmlformats.org/officeDocument/2006/relationships/notesMaster" Target="notesMasters/notesMaster1.xml" Id="rId19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viewProps" Target="viewProps.xml" Id="rId22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pPr rtl="0"/>
            <a:fld id="{B592C2B9-584B-41E3-B408-691C788F3D79}" type="datetime1">
              <a:rPr lang="fr-FR" smtClean="0"/>
              <a:t>04/07/2022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37B95B5C-AE81-486B-8299-C690ADF087B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pPr rtl="0"/>
            <a:fld id="{A5E52C21-1ECA-4324-9346-B17ABD3A584B}" type="datetime1">
              <a:rPr lang="fr-FR" noProof="0" smtClean="0"/>
              <a:t>04/07/2022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</a:lstStyle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6922D2F8-28A7-48E8-ADD3-E9583D47D83D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282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744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594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60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92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763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6922D2F8-28A7-48E8-ADD3-E9583D47D83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4283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en-U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en-US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es opportunités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que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n-U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texte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n-U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texte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n-US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texte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21" name="Espace réservé du pied de page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2" name="Espace réservé du numéro de diapositive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23" name="Espace réservé de la date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concur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que 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21" name="Espace réservé du pied de page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2" name="Espace réservé du numéro de diapositive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23" name="Espace réservé de la date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concurrenc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40" name="Espace réservé du texte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54" name="Espace réservé du texte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49" name="Espace réservé du texte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44" name="Espace réservé du texte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46" name="Espace réservé du texte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34" name="Espace réservé du texte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48" name="Espace réservé du texte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pied de page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2" name="Espace réservé du numéro de diapositive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23" name="Espace réservé de la date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égie de croiss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US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que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  <p:sp>
        <p:nvSpPr>
          <p:cNvPr id="34" name="Espace réservé du contenu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’action bien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que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e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21" name="Espace réservé du texte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2" name="Espace réservé du texte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3" name="Espace réservé du texte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13" name="Espace réservé du texte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une année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3" name="Espace réservé du texte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4" name="Espace réservé du texte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5" name="Espace réservé du texte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6" name="Espace réservé du texte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7" name="Espace réservé du texte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8" name="Espace réservé du texte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9" name="Espace réservé du texte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0" name="Espace réservé du texte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1" name="Espace réservé du texte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2" name="Espace réservé du texte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3" name="Espace réservé du texte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4" name="Espace réservé du texte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5" name="Espace réservé du texte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6" name="Espace réservé du texte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14" name="Espace réservé du texte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US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une année</a:t>
            </a:r>
          </a:p>
        </p:txBody>
      </p:sp>
      <p:sp>
        <p:nvSpPr>
          <p:cNvPr id="66" name="Espace réservé du texte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7" name="Espace réservé du texte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8" name="Espace réservé du texte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9" name="Espace réservé du texte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0" name="Espace réservé du texte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1" name="Espace réservé du texte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2" name="Espace réservé du texte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3" name="Espace réservé du texte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4" name="Espace réservé du texte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5" name="Espace réservé du texte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6" name="Espace réservé du texte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77" name="Espace réservé du texte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financ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que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couvrez l’équipe 4-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7" name="Espace réservé d’image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6" name="Espace réservé d’image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1" name="Espace réservé du texte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9" name="Espace réservé du pied de page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40" name="Espace réservé du numéro de diapositive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41" name="Espace réservé de la date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couvrez l’équipe 8-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34" name="Espace réservé d’image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1" name="Espace réservé d’image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5" name="Espace réservé d’image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87" name="Espace réservé d’image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41" name="Espace réservé du texte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3" name="Espace réservé du texte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44" name="Espace réservé du texte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5" name="Espace réservé du texte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46" name="Espace réservé du texte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7" name="Espace réservé du texte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48" name="Espace réservé du texte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97" name="Espace réservé d’image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99" name="Espace réservé d’image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01" name="Espace réservé d’image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03" name="Espace réservé d’image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US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73" name="Espace réservé du texte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4" name="Espace réservé du texte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5" name="Espace réservé du texte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6" name="Espace réservé du texte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7" name="Espace réservé du texte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8" name="Espace réservé du texte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9" name="Espace réservé du texte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80" name="Espace réservé du texte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88" name="Ovale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104" name="Ovale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105" name="Espace réservé du pied de page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06" name="Espace réservé du numéro de diapositive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107" name="Espace réservé de la date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que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9" name="Espace réservé du texte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0" name="Espace réservé du texte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1" name="Espace réservé du texte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3" name="Espace réservé du texte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4" name="Espace réservé du texte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US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 sommes-n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que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e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fr-FR" noProof="0">
              <a:latin typeface="Calibri Light" panose="020F0302020204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US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en-US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0" name="Espace réservé du pied de page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  <a:endParaRPr lang="fr-FR" b="1"/>
          </a:p>
        </p:txBody>
      </p:sp>
      <p:sp>
        <p:nvSpPr>
          <p:cNvPr id="21" name="Espace réservé du numéro de diapositive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22" name="Espace réservé de la date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  <a:endParaRPr lang="fr-FR" b="1" cap="all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que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pied de page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4" name="Espace réservé du numéro de diapositive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en-U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0" name="Espace réservé du texte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pied de page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3" name="Espace réservé du numéro de diapositive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14" name="Espace réservé de la date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 problè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1" name="Espace réservé du pied de page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42" name="Espace réservé du numéro de diapositive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43" name="Espace réservé de la date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4" name="Espace réservé du texte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pied de page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1" name="Espace réservé du numéro de diapositive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22" name="Espace réservé de la date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6" name="Espace réservé d’image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7" name="Espace réservé d’image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8" name="Espace réservé d’image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8" name="Espace réservé du texte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57" name="Espace réservé du texte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4" name="Espace réservé du texte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63" name="Espace réservé du texte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67" name="Espace réservé du texte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66" name="Espace réservé du texte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2" name="Espace réservé du pied de page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3" name="Espace réservé du numéro de diapositive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24" name="Espace réservé de la date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1" name="Espace réservé d’image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5" name="Espace réservé d’image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6" name="Espace réservé d’image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US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 avantages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en-US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8" name="Espace réservé du pied de page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19" name="Espace réservé du numéro de diapositive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20" name="Espace réservé de la date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que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en-US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èle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pied de page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1" name="Espace réservé du numéro de diapositive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22" name="Espace réservé de la date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es opportunités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en-US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n-U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n-U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n-US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n-US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20" name="Espace réservé du pied de page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</a:p>
        </p:txBody>
      </p:sp>
      <p:sp>
        <p:nvSpPr>
          <p:cNvPr id="21" name="Espace réservé du numéro de diapositive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22" name="Espace réservé de la date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pied de page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 DE LA PRÉSENTATION</a:t>
            </a:r>
            <a:endParaRPr lang="fr-FR" sz="900"/>
          </a:p>
        </p:txBody>
      </p:sp>
      <p:sp>
        <p:nvSpPr>
          <p:cNvPr id="14" name="Espace réservé du numéro de diapositive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US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US"/>
            </a:pPr>
            <a:fld id="{8D1FC6F8-0BCD-47E9-9C64-690771D9C143}" type="slidenum">
              <a:rPr lang="fr-FR" smtClean="0"/>
              <a:pPr>
                <a:defRPr lang="en-US"/>
              </a:pPr>
              <a:t>‹#›</a:t>
            </a:fld>
            <a:endParaRPr lang="fr-FR"/>
          </a:p>
        </p:txBody>
      </p: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US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US"/>
            </a:pPr>
            <a:r>
              <a:rPr lang="fr-FR" cap="all"/>
              <a:t>21 mai 20XX</a:t>
            </a:r>
            <a:endParaRPr lang="fr-FR" sz="900" cap="all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2981E3D-54C8-4A85-9DAB-CE41C50EA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Projet de pipelines CI/CD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1FC6F8-0BCD-47E9-9C64-690771D9C143}" type="slidenum">
              <a:rPr lang="fr-FR" smtClean="0"/>
              <a:pPr rtl="0"/>
              <a:t>1</a:t>
            </a:fld>
            <a:endParaRPr lang="fr-FR"/>
          </a:p>
        </p:txBody>
      </p:sp>
      <p:sp>
        <p:nvSpPr>
          <p:cNvPr id="35" name="Espace réservé de la date 34">
            <a:extLst>
              <a:ext uri="{FF2B5EF4-FFF2-40B4-BE49-F238E27FC236}">
                <a16:creationId xmlns:a16="http://schemas.microsoft.com/office/drawing/2014/main" id="{3802946B-CCE3-410C-94E7-47B2DFBB5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03 juin 2022</a:t>
            </a:r>
          </a:p>
        </p:txBody>
      </p:sp>
      <p:sp>
        <p:nvSpPr>
          <p:cNvPr id="14" name="Titre 9">
            <a:extLst>
              <a:ext uri="{FF2B5EF4-FFF2-40B4-BE49-F238E27FC236}">
                <a16:creationId xmlns:a16="http://schemas.microsoft.com/office/drawing/2014/main" id="{92C08159-FA56-BF75-1A60-D23944017765}"/>
              </a:ext>
            </a:extLst>
          </p:cNvPr>
          <p:cNvSpPr txBox="1">
            <a:spLocks/>
          </p:cNvSpPr>
          <p:nvPr/>
        </p:nvSpPr>
        <p:spPr>
          <a:xfrm>
            <a:off x="825674" y="1327758"/>
            <a:ext cx="6006322" cy="2770499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 sz="4000"/>
              <a:t>Projet de pipelines CI/CD</a:t>
            </a:r>
            <a:endParaRPr lang="fr-FR" sz="5400"/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2A43D9A0-AB9E-7AB1-3B45-16BB6CD0B2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00" b="900"/>
          <a:stretch>
            <a:fillRect/>
          </a:stretch>
        </p:blipFill>
        <p:spPr>
          <a:xfrm>
            <a:off x="7692203" y="1432841"/>
            <a:ext cx="3527425" cy="3463925"/>
          </a:xfr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2032BCD4-6FA8-EACF-9A21-8E418AFE0DDB}"/>
              </a:ext>
            </a:extLst>
          </p:cNvPr>
          <p:cNvSpPr/>
          <p:nvPr/>
        </p:nvSpPr>
        <p:spPr>
          <a:xfrm>
            <a:off x="822384" y="5487838"/>
            <a:ext cx="3220526" cy="93452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Salsabil</a:t>
            </a:r>
            <a:r>
              <a:rPr lang="fr-FR"/>
              <a:t> DAFRANE 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2CE4AE61-31DF-AFCB-6A40-EE1AC86C7B79}"/>
              </a:ext>
            </a:extLst>
          </p:cNvPr>
          <p:cNvSpPr/>
          <p:nvPr/>
        </p:nvSpPr>
        <p:spPr>
          <a:xfrm>
            <a:off x="822383" y="3503761"/>
            <a:ext cx="3220526" cy="93452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Mahshid</a:t>
            </a:r>
            <a:r>
              <a:rPr lang="fr-FR"/>
              <a:t> HAZHEER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EA25A9D-06A5-6F82-DB1C-BF5C3379B0BB}"/>
              </a:ext>
            </a:extLst>
          </p:cNvPr>
          <p:cNvSpPr/>
          <p:nvPr/>
        </p:nvSpPr>
        <p:spPr>
          <a:xfrm>
            <a:off x="822384" y="2511724"/>
            <a:ext cx="3220526" cy="93452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err="1"/>
              <a:t>Ouriel</a:t>
            </a:r>
            <a:r>
              <a:rPr lang="fr-FR"/>
              <a:t> MAMAN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683AD43-BA5A-9023-799A-C324C6807E57}"/>
              </a:ext>
            </a:extLst>
          </p:cNvPr>
          <p:cNvSpPr/>
          <p:nvPr/>
        </p:nvSpPr>
        <p:spPr>
          <a:xfrm>
            <a:off x="779252" y="4495799"/>
            <a:ext cx="3220526" cy="93452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Armand HURAULT</a:t>
            </a: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1FC6F8-0BCD-47E9-9C64-690771D9C143}" type="slidenum">
              <a:rPr lang="fr-FR" smtClean="0"/>
              <a:pPr rtl="0"/>
              <a:t>10</a:t>
            </a:fld>
            <a:endParaRPr lang="fr-FR"/>
          </a:p>
        </p:txBody>
      </p:sp>
      <p:sp>
        <p:nvSpPr>
          <p:cNvPr id="51" name="Titre 26">
            <a:extLst>
              <a:ext uri="{FF2B5EF4-FFF2-40B4-BE49-F238E27FC236}">
                <a16:creationId xmlns:a16="http://schemas.microsoft.com/office/drawing/2014/main" id="{06C6EB96-8FE2-1D46-3BF7-9CC52D1376A9}"/>
              </a:ext>
            </a:extLst>
          </p:cNvPr>
          <p:cNvSpPr txBox="1">
            <a:spLocks/>
          </p:cNvSpPr>
          <p:nvPr/>
        </p:nvSpPr>
        <p:spPr>
          <a:xfrm>
            <a:off x="377529" y="2074177"/>
            <a:ext cx="9386403" cy="474636"/>
          </a:xfrm>
          <a:prstGeom prst="rect">
            <a:avLst/>
          </a:prstGeom>
        </p:spPr>
        <p:txBody>
          <a:bodyPr rtlCol="0" anchor="b"/>
          <a:lstStyle>
            <a:defPPr>
              <a:defRPr lang="en-U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 sz="2400">
                <a:solidFill>
                  <a:schemeClr val="bg1"/>
                </a:solidFill>
              </a:rPr>
              <a:t>Déploiement de l’infrastructure </a:t>
            </a:r>
          </a:p>
        </p:txBody>
      </p:sp>
      <p:sp>
        <p:nvSpPr>
          <p:cNvPr id="55" name="Espace réservé du pied de page 9">
            <a:extLst>
              <a:ext uri="{FF2B5EF4-FFF2-40B4-BE49-F238E27FC236}">
                <a16:creationId xmlns:a16="http://schemas.microsoft.com/office/drawing/2014/main" id="{4F4E4020-287B-90A9-93D8-DFA51D304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Projet de pipelines CI/CD</a:t>
            </a:r>
          </a:p>
        </p:txBody>
      </p:sp>
      <p:sp>
        <p:nvSpPr>
          <p:cNvPr id="56" name="Espace réservé de la date 34">
            <a:extLst>
              <a:ext uri="{FF2B5EF4-FFF2-40B4-BE49-F238E27FC236}">
                <a16:creationId xmlns:a16="http://schemas.microsoft.com/office/drawing/2014/main" id="{0364AC1B-081F-0368-FB71-B43E4D826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03 juin 2022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054F688-3537-3C6C-6B13-0CBEF0050A84}"/>
              </a:ext>
            </a:extLst>
          </p:cNvPr>
          <p:cNvSpPr txBox="1"/>
          <p:nvPr/>
        </p:nvSpPr>
        <p:spPr>
          <a:xfrm>
            <a:off x="300035" y="4219672"/>
            <a:ext cx="9256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cap="all" spc="4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Stockage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0D4C2CB-07A5-7B17-ABE2-295DA62B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5" y="2612805"/>
            <a:ext cx="11333646" cy="15428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8DBE0F-CDED-572A-DA04-82928E87C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29" y="4990694"/>
            <a:ext cx="2111160" cy="112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56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1FC6F8-0BCD-47E9-9C64-690771D9C143}" type="slidenum">
              <a:rPr lang="fr-FR" smtClean="0"/>
              <a:pPr rtl="0"/>
              <a:t>11</a:t>
            </a:fld>
            <a:endParaRPr lang="fr-FR"/>
          </a:p>
        </p:txBody>
      </p:sp>
      <p:sp>
        <p:nvSpPr>
          <p:cNvPr id="51" name="Titre 26">
            <a:extLst>
              <a:ext uri="{FF2B5EF4-FFF2-40B4-BE49-F238E27FC236}">
                <a16:creationId xmlns:a16="http://schemas.microsoft.com/office/drawing/2014/main" id="{06C6EB96-8FE2-1D46-3BF7-9CC52D1376A9}"/>
              </a:ext>
            </a:extLst>
          </p:cNvPr>
          <p:cNvSpPr txBox="1">
            <a:spLocks/>
          </p:cNvSpPr>
          <p:nvPr/>
        </p:nvSpPr>
        <p:spPr>
          <a:xfrm>
            <a:off x="377529" y="2074177"/>
            <a:ext cx="9386403" cy="474636"/>
          </a:xfrm>
          <a:prstGeom prst="rect">
            <a:avLst/>
          </a:prstGeom>
        </p:spPr>
        <p:txBody>
          <a:bodyPr rtlCol="0" anchor="b"/>
          <a:lstStyle>
            <a:defPPr>
              <a:defRPr lang="en-U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 sz="2400">
                <a:solidFill>
                  <a:schemeClr val="bg1"/>
                </a:solidFill>
              </a:rPr>
              <a:t>Destruction de l’infrastructure </a:t>
            </a:r>
          </a:p>
        </p:txBody>
      </p:sp>
      <p:sp>
        <p:nvSpPr>
          <p:cNvPr id="55" name="Espace réservé du pied de page 9">
            <a:extLst>
              <a:ext uri="{FF2B5EF4-FFF2-40B4-BE49-F238E27FC236}">
                <a16:creationId xmlns:a16="http://schemas.microsoft.com/office/drawing/2014/main" id="{4F4E4020-287B-90A9-93D8-DFA51D304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Projet de pipelines CI/CD</a:t>
            </a:r>
          </a:p>
        </p:txBody>
      </p:sp>
      <p:sp>
        <p:nvSpPr>
          <p:cNvPr id="56" name="Espace réservé de la date 34">
            <a:extLst>
              <a:ext uri="{FF2B5EF4-FFF2-40B4-BE49-F238E27FC236}">
                <a16:creationId xmlns:a16="http://schemas.microsoft.com/office/drawing/2014/main" id="{0364AC1B-081F-0368-FB71-B43E4D826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03 juin 2022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054F688-3537-3C6C-6B13-0CBEF0050A84}"/>
              </a:ext>
            </a:extLst>
          </p:cNvPr>
          <p:cNvSpPr txBox="1"/>
          <p:nvPr/>
        </p:nvSpPr>
        <p:spPr>
          <a:xfrm>
            <a:off x="377529" y="3726016"/>
            <a:ext cx="9256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cap="all" spc="4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Trigger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4720E1-D6BA-D6E9-8D5F-3F7ADB43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5" y="2847400"/>
            <a:ext cx="6144011" cy="5800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650A914-6BC0-0D6F-1EFC-E334E3E25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85" y="4311031"/>
            <a:ext cx="4642551" cy="19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7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0C7D5-E760-8D18-4F3B-D9DBEF9D8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92" y="-843222"/>
            <a:ext cx="9245325" cy="1915128"/>
          </a:xfrm>
        </p:spPr>
        <p:txBody>
          <a:bodyPr lIns="91440" tIns="45720" rIns="91440" bIns="45720" rtlCol="0" anchor="b"/>
          <a:lstStyle/>
          <a:p>
            <a:r>
              <a:rPr lang="fr-FR">
                <a:latin typeface="Century Gothic"/>
              </a:rPr>
              <a:t>AXES D'AMÉLIORATION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7654E1-3F35-409B-F099-1D30620F7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7575" y="1718887"/>
            <a:ext cx="4989628" cy="2972624"/>
          </a:xfrm>
        </p:spPr>
        <p:txBody>
          <a:bodyPr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fr-FR" sz="2400">
                <a:latin typeface="Calibri Light"/>
                <a:cs typeface="Calibri Light"/>
              </a:rPr>
              <a:t>Filtrer les ressources crées par le </a:t>
            </a:r>
            <a:r>
              <a:rPr lang="fr-FR" sz="2400" err="1">
                <a:latin typeface="Calibri Light"/>
                <a:cs typeface="Calibri Light"/>
              </a:rPr>
              <a:t>projectName</a:t>
            </a:r>
            <a:r>
              <a:rPr lang="fr-FR" sz="2400">
                <a:latin typeface="Calibri Light"/>
                <a:cs typeface="Calibri Light"/>
              </a:rPr>
              <a:t>.</a:t>
            </a:r>
          </a:p>
          <a:p>
            <a:pPr marL="285750" indent="-285750">
              <a:buChar char="•"/>
            </a:pPr>
            <a:r>
              <a:rPr lang="fr-FR" sz="2400">
                <a:latin typeface="Calibri Light"/>
                <a:cs typeface="Calibri Light"/>
              </a:rPr>
              <a:t>Mettre en place une pipeline de </a:t>
            </a:r>
            <a:r>
              <a:rPr lang="fr-FR" sz="2400" err="1">
                <a:latin typeface="Calibri Light"/>
                <a:cs typeface="Calibri Light"/>
              </a:rPr>
              <a:t>build</a:t>
            </a:r>
            <a:r>
              <a:rPr lang="fr-FR" sz="2400">
                <a:latin typeface="Calibri Light"/>
                <a:cs typeface="Calibri Light"/>
              </a:rPr>
              <a:t> globale.</a:t>
            </a:r>
          </a:p>
          <a:p>
            <a:pPr marL="285750" indent="-285750">
              <a:buChar char="•"/>
            </a:pPr>
            <a:r>
              <a:rPr lang="fr-FR" sz="2400">
                <a:latin typeface="Calibri Light"/>
                <a:cs typeface="Calibri Light"/>
              </a:rPr>
              <a:t>Optimiser l'utilisation des variables dans nos pipelines.</a:t>
            </a:r>
          </a:p>
          <a:p>
            <a:pPr marL="285750" indent="-285750">
              <a:buChar char="•"/>
            </a:pPr>
            <a:r>
              <a:rPr lang="fr-FR" sz="2400">
                <a:latin typeface="Calibri Light"/>
                <a:cs typeface="Calibri Light"/>
              </a:rPr>
              <a:t>Optimiser l'utilisation des triggers.</a:t>
            </a:r>
          </a:p>
          <a:p>
            <a:pPr marL="285750" indent="-285750">
              <a:buChar char="•"/>
            </a:pPr>
            <a:endParaRPr lang="fr-FR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9279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537" y="2741026"/>
            <a:ext cx="6108284" cy="235706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/>
              <a:t>Démonstration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D226211-A30B-9367-6FEB-0E090C240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9470" y="138797"/>
            <a:ext cx="365792" cy="27678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DB8CD4-4F3E-2458-AFFF-E389A74B9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470" y="4206010"/>
            <a:ext cx="365792" cy="2651990"/>
          </a:xfrm>
          <a:prstGeom prst="rect">
            <a:avLst/>
          </a:prstGeom>
        </p:spPr>
      </p:pic>
      <p:sp>
        <p:nvSpPr>
          <p:cNvPr id="10" name="Espace réservé du numéro de diapositive 21">
            <a:extLst>
              <a:ext uri="{FF2B5EF4-FFF2-40B4-BE49-F238E27FC236}">
                <a16:creationId xmlns:a16="http://schemas.microsoft.com/office/drawing/2014/main" id="{838C961D-8891-793A-C066-7E6B4022F4F3}"/>
              </a:ext>
            </a:extLst>
          </p:cNvPr>
          <p:cNvSpPr txBox="1">
            <a:spLocks/>
          </p:cNvSpPr>
          <p:nvPr/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D1FC6F8-0BCD-47E9-9C64-690771D9C143}" type="slidenum">
              <a:rPr lang="fr-FR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pPr algn="r"/>
              <a:t>13</a:t>
            </a:fld>
            <a:endParaRPr lang="fr-FR" sz="160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/>
              <a:t>Merci </a:t>
            </a: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1FC6F8-0BCD-47E9-9C64-690771D9C143}" type="slidenum">
              <a:rPr lang="fr-FR" smtClean="0"/>
              <a:pPr rtl="0"/>
              <a:t>14</a:t>
            </a:fld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51AFFCA3-8EDC-C5F7-FA39-D7FD270AB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Projet de pipelines CI/CD</a:t>
            </a:r>
          </a:p>
        </p:txBody>
      </p:sp>
      <p:sp>
        <p:nvSpPr>
          <p:cNvPr id="11" name="Espace réservé de la date 34">
            <a:extLst>
              <a:ext uri="{FF2B5EF4-FFF2-40B4-BE49-F238E27FC236}">
                <a16:creationId xmlns:a16="http://schemas.microsoft.com/office/drawing/2014/main" id="{A60921FB-8F64-D66B-0836-9A59928C9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03 juin 2022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26">
            <a:extLst>
              <a:ext uri="{FF2B5EF4-FFF2-40B4-BE49-F238E27FC236}">
                <a16:creationId xmlns:a16="http://schemas.microsoft.com/office/drawing/2014/main" id="{88EEED9C-A35B-514C-BD2A-F1291AB5BC2E}"/>
              </a:ext>
            </a:extLst>
          </p:cNvPr>
          <p:cNvSpPr txBox="1">
            <a:spLocks/>
          </p:cNvSpPr>
          <p:nvPr/>
        </p:nvSpPr>
        <p:spPr>
          <a:xfrm>
            <a:off x="2245990" y="1152181"/>
            <a:ext cx="4579970" cy="538038"/>
          </a:xfrm>
          <a:prstGeom prst="rect">
            <a:avLst/>
          </a:prstGeom>
        </p:spPr>
        <p:txBody>
          <a:bodyPr rtlCol="0" anchor="b"/>
          <a:lstStyle>
            <a:defPPr>
              <a:defRPr lang="en-U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Sommaire</a:t>
            </a:r>
          </a:p>
        </p:txBody>
      </p:sp>
      <p:sp>
        <p:nvSpPr>
          <p:cNvPr id="33" name="Espace réservé du texte 21">
            <a:extLst>
              <a:ext uri="{FF2B5EF4-FFF2-40B4-BE49-F238E27FC236}">
                <a16:creationId xmlns:a16="http://schemas.microsoft.com/office/drawing/2014/main" id="{32FDF68D-9B59-17F2-A32B-C4A6FD72D85B}"/>
              </a:ext>
            </a:extLst>
          </p:cNvPr>
          <p:cNvSpPr txBox="1">
            <a:spLocks/>
          </p:cNvSpPr>
          <p:nvPr/>
        </p:nvSpPr>
        <p:spPr>
          <a:xfrm>
            <a:off x="4187029" y="1922699"/>
            <a:ext cx="6183634" cy="4108145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360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sz="3600">
                <a:solidFill>
                  <a:schemeClr val="bg1"/>
                </a:solidFill>
              </a:rPr>
              <a:t>Les outils utilisés </a:t>
            </a:r>
          </a:p>
          <a:p>
            <a:pPr marL="571500" indent="-571500">
              <a:buAutoNum type="romanUcPeriod"/>
            </a:pPr>
            <a:r>
              <a:rPr lang="fr-FR" sz="3600">
                <a:solidFill>
                  <a:schemeClr val="bg1"/>
                </a:solidFill>
              </a:rPr>
              <a:t>L'infrastructure</a:t>
            </a:r>
            <a:endParaRPr lang="fr-FR">
              <a:solidFill>
                <a:schemeClr val="bg1"/>
              </a:solidFill>
            </a:endParaRPr>
          </a:p>
          <a:p>
            <a:pPr marL="571500" indent="-571500">
              <a:buAutoNum type="romanUcPeriod"/>
            </a:pPr>
            <a:r>
              <a:rPr lang="fr-FR" sz="3600">
                <a:solidFill>
                  <a:schemeClr val="bg1"/>
                </a:solidFill>
              </a:rPr>
              <a:t>La mise en œuvre </a:t>
            </a:r>
            <a:endParaRPr lang="fr-FR">
              <a:solidFill>
                <a:schemeClr val="bg1"/>
              </a:solidFill>
            </a:endParaRPr>
          </a:p>
          <a:p>
            <a:pPr marL="571500" indent="-571500">
              <a:buAutoNum type="romanUcPeriod"/>
            </a:pPr>
            <a:r>
              <a:rPr lang="fr-FR" sz="3600">
                <a:solidFill>
                  <a:schemeClr val="bg1"/>
                </a:solidFill>
              </a:rPr>
              <a:t>Création des pipelines</a:t>
            </a:r>
            <a:endParaRPr lang="fr-FR">
              <a:solidFill>
                <a:schemeClr val="bg1"/>
              </a:solidFill>
            </a:endParaRPr>
          </a:p>
          <a:p>
            <a:pPr marL="571500" indent="-571500">
              <a:buAutoNum type="romanUcPeriod"/>
            </a:pPr>
            <a:r>
              <a:rPr lang="fr-FR" sz="3600">
                <a:solidFill>
                  <a:schemeClr val="bg1"/>
                </a:solidFill>
              </a:rPr>
              <a:t>Axes d'amélioration</a:t>
            </a:r>
          </a:p>
          <a:p>
            <a:pPr marL="571500" indent="-571500">
              <a:buAutoNum type="romanUcPeriod"/>
            </a:pPr>
            <a:r>
              <a:rPr lang="fr-FR" sz="3600">
                <a:solidFill>
                  <a:schemeClr val="bg1"/>
                </a:solidFill>
              </a:rPr>
              <a:t> Démonstration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34" name="Espace réservé du pied de page 9">
            <a:extLst>
              <a:ext uri="{FF2B5EF4-FFF2-40B4-BE49-F238E27FC236}">
                <a16:creationId xmlns:a16="http://schemas.microsoft.com/office/drawing/2014/main" id="{4BF6E3D3-54DD-A50C-6F90-778BAA8B3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Projet de pipelines CI/CD</a:t>
            </a:r>
          </a:p>
        </p:txBody>
      </p:sp>
      <p:sp>
        <p:nvSpPr>
          <p:cNvPr id="35" name="Espace réservé de la date 34">
            <a:extLst>
              <a:ext uri="{FF2B5EF4-FFF2-40B4-BE49-F238E27FC236}">
                <a16:creationId xmlns:a16="http://schemas.microsoft.com/office/drawing/2014/main" id="{B1F3CA1D-F142-9045-40D3-7D34049FC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03 juin 2022</a:t>
            </a:r>
          </a:p>
        </p:txBody>
      </p:sp>
      <p:sp>
        <p:nvSpPr>
          <p:cNvPr id="36" name="Espace réservé du numéro de diapositive 21">
            <a:extLst>
              <a:ext uri="{FF2B5EF4-FFF2-40B4-BE49-F238E27FC236}">
                <a16:creationId xmlns:a16="http://schemas.microsoft.com/office/drawing/2014/main" id="{EC028FE5-431C-966E-8CB2-75905BF53FB7}"/>
              </a:ext>
            </a:extLst>
          </p:cNvPr>
          <p:cNvSpPr txBox="1">
            <a:spLocks/>
          </p:cNvSpPr>
          <p:nvPr/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D1FC6F8-0BCD-47E9-9C64-690771D9C143}" type="slidenum">
              <a:rPr lang="fr-FR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pPr algn="r"/>
              <a:t>2</a:t>
            </a:fld>
            <a:endParaRPr lang="fr-FR" sz="160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re 106">
            <a:extLst>
              <a:ext uri="{FF2B5EF4-FFF2-40B4-BE49-F238E27FC236}">
                <a16:creationId xmlns:a16="http://schemas.microsoft.com/office/drawing/2014/main" id="{D1E3E659-4B39-4B3B-857D-E87DD151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8831"/>
            <a:ext cx="3028855" cy="1500337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4000">
                <a:solidFill>
                  <a:schemeClr val="accent6"/>
                </a:solidFill>
              </a:rPr>
              <a:t>LES Outils</a:t>
            </a:r>
            <a:br>
              <a:rPr lang="fr-FR" sz="4000">
                <a:solidFill>
                  <a:schemeClr val="accent6"/>
                </a:solidFill>
              </a:rPr>
            </a:br>
            <a:r>
              <a:rPr lang="fr-FR" sz="4000">
                <a:solidFill>
                  <a:schemeClr val="accent6"/>
                </a:solidFill>
              </a:rPr>
              <a:t>utilisés</a:t>
            </a:r>
          </a:p>
        </p:txBody>
      </p:sp>
      <p:sp>
        <p:nvSpPr>
          <p:cNvPr id="80" name="Espace réservé du texte 79">
            <a:extLst>
              <a:ext uri="{FF2B5EF4-FFF2-40B4-BE49-F238E27FC236}">
                <a16:creationId xmlns:a16="http://schemas.microsoft.com/office/drawing/2014/main" id="{F60D8165-C962-496B-BA18-BAE6A08C60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96727" y="4435583"/>
            <a:ext cx="2085792" cy="27465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err="1"/>
              <a:t>JEnkins</a:t>
            </a:r>
            <a:endParaRPr lang="fr-FR"/>
          </a:p>
        </p:txBody>
      </p:sp>
      <p:sp>
        <p:nvSpPr>
          <p:cNvPr id="132" name="Espace réservé du texte 131">
            <a:extLst>
              <a:ext uri="{FF2B5EF4-FFF2-40B4-BE49-F238E27FC236}">
                <a16:creationId xmlns:a16="http://schemas.microsoft.com/office/drawing/2014/main" id="{3099AF50-4A59-41FD-9F70-EB228C3763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82519" y="4348174"/>
            <a:ext cx="2240680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/>
              <a:t>Amazon web services</a:t>
            </a:r>
          </a:p>
        </p:txBody>
      </p:sp>
      <p:sp>
        <p:nvSpPr>
          <p:cNvPr id="133" name="Espace réservé du texte 132">
            <a:extLst>
              <a:ext uri="{FF2B5EF4-FFF2-40B4-BE49-F238E27FC236}">
                <a16:creationId xmlns:a16="http://schemas.microsoft.com/office/drawing/2014/main" id="{9C3B2BFE-8F4A-43FF-B551-030136A7E9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99070" y="4661551"/>
            <a:ext cx="1885516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1400"/>
              <a:t>plateforme cloud</a:t>
            </a:r>
          </a:p>
        </p:txBody>
      </p:sp>
      <p:sp>
        <p:nvSpPr>
          <p:cNvPr id="134" name="Espace réservé du texte 133">
            <a:extLst>
              <a:ext uri="{FF2B5EF4-FFF2-40B4-BE49-F238E27FC236}">
                <a16:creationId xmlns:a16="http://schemas.microsoft.com/office/drawing/2014/main" id="{E9D7AEAC-9AC3-490C-B4A9-DD26ED4EE6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0136" y="4435751"/>
            <a:ext cx="2085792" cy="27465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err="1"/>
              <a:t>Terraform</a:t>
            </a:r>
            <a:endParaRPr lang="fr-FR"/>
          </a:p>
        </p:txBody>
      </p:sp>
      <p:sp>
        <p:nvSpPr>
          <p:cNvPr id="135" name="Espace réservé du texte 134">
            <a:extLst>
              <a:ext uri="{FF2B5EF4-FFF2-40B4-BE49-F238E27FC236}">
                <a16:creationId xmlns:a16="http://schemas.microsoft.com/office/drawing/2014/main" id="{6665A4F1-CA8F-4D77-AB52-C98C3AD916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14651" y="4661551"/>
            <a:ext cx="2086799" cy="408257"/>
          </a:xfrm>
        </p:spPr>
        <p:txBody>
          <a:bodyPr lIns="91440" tIns="45720" rIns="91440" bIns="45720" rtlCol="0" anchor="t"/>
          <a:lstStyle>
            <a:defPPr>
              <a:defRPr lang="en-US"/>
            </a:defPPr>
          </a:lstStyle>
          <a:p>
            <a:r>
              <a:rPr lang="fr-FR" sz="1400">
                <a:latin typeface="Calibri Light"/>
                <a:cs typeface="Calibri Light"/>
              </a:rPr>
              <a:t>environnement logiciel d'infrastructure As code </a:t>
            </a:r>
            <a:endParaRPr lang="fr-FR" sz="1400"/>
          </a:p>
        </p:txBody>
      </p:sp>
      <p:sp>
        <p:nvSpPr>
          <p:cNvPr id="136" name="Espace réservé du texte 135">
            <a:extLst>
              <a:ext uri="{FF2B5EF4-FFF2-40B4-BE49-F238E27FC236}">
                <a16:creationId xmlns:a16="http://schemas.microsoft.com/office/drawing/2014/main" id="{22B9989D-C7D5-4AA7-87A8-CE5C4973C8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95950" y="4435583"/>
            <a:ext cx="2085792" cy="27465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err="1"/>
              <a:t>Github</a:t>
            </a:r>
            <a:endParaRPr lang="fr-FR"/>
          </a:p>
        </p:txBody>
      </p:sp>
      <p:sp>
        <p:nvSpPr>
          <p:cNvPr id="137" name="Espace réservé du texte 136">
            <a:extLst>
              <a:ext uri="{FF2B5EF4-FFF2-40B4-BE49-F238E27FC236}">
                <a16:creationId xmlns:a16="http://schemas.microsoft.com/office/drawing/2014/main" id="{4237D231-38E9-46D9-A571-1AEAC0B3E05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96088" y="4661551"/>
            <a:ext cx="1885516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1400"/>
              <a:t>service d'hébergement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1D2BC79-E7F2-4BBF-A74F-3E0AF7A7A6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1FC6F8-0BCD-47E9-9C64-690771D9C143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35" name="Espace réservé pour une image  34">
            <a:extLst>
              <a:ext uri="{FF2B5EF4-FFF2-40B4-BE49-F238E27FC236}">
                <a16:creationId xmlns:a16="http://schemas.microsoft.com/office/drawing/2014/main" id="{481BF8BA-2994-65C2-21A8-6B07A73D5E7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-15437" t="-2833" r="-15665" b="10082"/>
          <a:stretch/>
        </p:blipFill>
        <p:spPr>
          <a:xfrm>
            <a:off x="2829081" y="2280003"/>
            <a:ext cx="1970215" cy="1924698"/>
          </a:xfrm>
        </p:spPr>
      </p:pic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68EF5F4E-3444-AA94-C9E1-E0031D3CF9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sz="1200"/>
              <a:t> serveur d'automatisation</a:t>
            </a:r>
          </a:p>
          <a:p>
            <a:endParaRPr lang="fr-FR" sz="1200"/>
          </a:p>
        </p:txBody>
      </p:sp>
      <p:pic>
        <p:nvPicPr>
          <p:cNvPr id="42" name="Espace réservé pour une image  41">
            <a:extLst>
              <a:ext uri="{FF2B5EF4-FFF2-40B4-BE49-F238E27FC236}">
                <a16:creationId xmlns:a16="http://schemas.microsoft.com/office/drawing/2014/main" id="{1461F7D6-2104-2319-CD96-D89421795C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-9174" t="-10127" r="-8693" b="-10829"/>
          <a:stretch/>
        </p:blipFill>
        <p:spPr>
          <a:xfrm>
            <a:off x="4821488" y="2511484"/>
            <a:ext cx="2240680" cy="1422165"/>
          </a:xfrm>
        </p:spPr>
      </p:pic>
      <p:pic>
        <p:nvPicPr>
          <p:cNvPr id="46" name="Espace réservé pour une image  45">
            <a:extLst>
              <a:ext uri="{FF2B5EF4-FFF2-40B4-BE49-F238E27FC236}">
                <a16:creationId xmlns:a16="http://schemas.microsoft.com/office/drawing/2014/main" id="{94A12D6F-9DB9-380E-8C29-BB8A95C90CF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 l="12487" r="12487"/>
          <a:stretch>
            <a:fillRect/>
          </a:stretch>
        </p:blipFill>
        <p:spPr/>
      </p:pic>
      <p:pic>
        <p:nvPicPr>
          <p:cNvPr id="50" name="Espace réservé pour une image  49">
            <a:extLst>
              <a:ext uri="{FF2B5EF4-FFF2-40B4-BE49-F238E27FC236}">
                <a16:creationId xmlns:a16="http://schemas.microsoft.com/office/drawing/2014/main" id="{D8D45365-18B8-A9BF-B63E-C2FE7CBD05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/>
          <a:stretch>
            <a:fillRect/>
          </a:stretch>
        </p:blipFill>
        <p:spPr/>
      </p:pic>
      <p:sp>
        <p:nvSpPr>
          <p:cNvPr id="60" name="Espace réservé du pied de page 9">
            <a:extLst>
              <a:ext uri="{FF2B5EF4-FFF2-40B4-BE49-F238E27FC236}">
                <a16:creationId xmlns:a16="http://schemas.microsoft.com/office/drawing/2014/main" id="{3AE8B0BC-FC7C-029B-9C44-8AA3D9930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Projet de pipelines CI/CD</a:t>
            </a:r>
          </a:p>
        </p:txBody>
      </p:sp>
      <p:sp>
        <p:nvSpPr>
          <p:cNvPr id="61" name="Espace réservé de la date 34">
            <a:extLst>
              <a:ext uri="{FF2B5EF4-FFF2-40B4-BE49-F238E27FC236}">
                <a16:creationId xmlns:a16="http://schemas.microsoft.com/office/drawing/2014/main" id="{03CAB354-51F8-E071-9954-3E02EF656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03 juin 2022</a:t>
            </a:r>
          </a:p>
        </p:txBody>
      </p:sp>
      <p:sp>
        <p:nvSpPr>
          <p:cNvPr id="5" name="Espace réservé du texte 131">
            <a:extLst>
              <a:ext uri="{FF2B5EF4-FFF2-40B4-BE49-F238E27FC236}">
                <a16:creationId xmlns:a16="http://schemas.microsoft.com/office/drawing/2014/main" id="{DD385A8A-3856-4BCB-D165-123AA8BF1AFC}"/>
              </a:ext>
            </a:extLst>
          </p:cNvPr>
          <p:cNvSpPr txBox="1">
            <a:spLocks/>
          </p:cNvSpPr>
          <p:nvPr/>
        </p:nvSpPr>
        <p:spPr>
          <a:xfrm>
            <a:off x="3798466" y="5866423"/>
            <a:ext cx="2240680" cy="365125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1" kern="1200" cap="all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Century Gothic"/>
              </a:rPr>
              <a:t>Packer</a:t>
            </a:r>
            <a:endParaRPr lang="fr-FR"/>
          </a:p>
        </p:txBody>
      </p:sp>
      <p:sp>
        <p:nvSpPr>
          <p:cNvPr id="7" name="Espace réservé du texte 134">
            <a:extLst>
              <a:ext uri="{FF2B5EF4-FFF2-40B4-BE49-F238E27FC236}">
                <a16:creationId xmlns:a16="http://schemas.microsoft.com/office/drawing/2014/main" id="{CCD1F9BE-D369-3A3A-13D2-04413B04769E}"/>
              </a:ext>
            </a:extLst>
          </p:cNvPr>
          <p:cNvSpPr txBox="1">
            <a:spLocks/>
          </p:cNvSpPr>
          <p:nvPr/>
        </p:nvSpPr>
        <p:spPr>
          <a:xfrm>
            <a:off x="3945881" y="6136668"/>
            <a:ext cx="2086799" cy="40825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>
                <a:latin typeface="Calibri Light"/>
                <a:cs typeface="Calibri Light"/>
              </a:rPr>
              <a:t>Constructeur de l'AMI ; solution </a:t>
            </a:r>
            <a:r>
              <a:rPr lang="fr-FR" sz="1400" err="1">
                <a:latin typeface="Calibri Light"/>
                <a:cs typeface="Calibri Light"/>
              </a:rPr>
              <a:t>IaC</a:t>
            </a:r>
            <a:r>
              <a:rPr lang="fr-FR" sz="1400">
                <a:latin typeface="Calibri Light"/>
                <a:cs typeface="Calibri Light"/>
              </a:rPr>
              <a:t> </a:t>
            </a:r>
            <a:endParaRPr lang="fr-FR" sz="1400">
              <a:cs typeface="Calibri Light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AF42EFB7-2BB9-418C-2019-14F771B12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597" y="5318994"/>
            <a:ext cx="972090" cy="1223334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D3F892A1-366D-CBC3-D44D-2C301B9FE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5162601"/>
            <a:ext cx="1061050" cy="1377969"/>
          </a:xfrm>
          <a:prstGeom prst="rect">
            <a:avLst/>
          </a:prstGeom>
        </p:spPr>
      </p:pic>
      <p:sp>
        <p:nvSpPr>
          <p:cNvPr id="11" name="Espace réservé du texte 131">
            <a:extLst>
              <a:ext uri="{FF2B5EF4-FFF2-40B4-BE49-F238E27FC236}">
                <a16:creationId xmlns:a16="http://schemas.microsoft.com/office/drawing/2014/main" id="{7CB9F547-4016-5738-E119-AFD9C5F1F4FE}"/>
              </a:ext>
            </a:extLst>
          </p:cNvPr>
          <p:cNvSpPr txBox="1">
            <a:spLocks/>
          </p:cNvSpPr>
          <p:nvPr/>
        </p:nvSpPr>
        <p:spPr>
          <a:xfrm>
            <a:off x="7004616" y="5564498"/>
            <a:ext cx="2240680" cy="365125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1" kern="1200" cap="all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Century Gothic"/>
              </a:rPr>
              <a:t>ANSIBLE</a:t>
            </a:r>
            <a:endParaRPr lang="fr-FR"/>
          </a:p>
        </p:txBody>
      </p:sp>
      <p:sp>
        <p:nvSpPr>
          <p:cNvPr id="13" name="Espace réservé du texte 134">
            <a:extLst>
              <a:ext uri="{FF2B5EF4-FFF2-40B4-BE49-F238E27FC236}">
                <a16:creationId xmlns:a16="http://schemas.microsoft.com/office/drawing/2014/main" id="{E0449FFA-2CD2-540B-58F8-C676F00492A3}"/>
              </a:ext>
            </a:extLst>
          </p:cNvPr>
          <p:cNvSpPr txBox="1">
            <a:spLocks/>
          </p:cNvSpPr>
          <p:nvPr/>
        </p:nvSpPr>
        <p:spPr>
          <a:xfrm>
            <a:off x="7195163" y="5777233"/>
            <a:ext cx="2086799" cy="408257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en-US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000" kern="1200" cap="none" spc="0" baseline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>
                <a:latin typeface="Calibri Light"/>
                <a:cs typeface="Calibri Light"/>
              </a:rPr>
              <a:t>Gestion de conf</a:t>
            </a:r>
            <a:endParaRPr lang="fr-FR" sz="14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D4BACC-D72C-24E0-E1D9-7A6B78C27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6922876" cy="687834"/>
          </a:xfrm>
        </p:spPr>
        <p:txBody>
          <a:bodyPr lIns="91440" tIns="45720" rIns="91440" bIns="45720" rtlCol="0">
            <a:normAutofit/>
          </a:bodyPr>
          <a:lstStyle/>
          <a:p>
            <a:pPr algn="ctr"/>
            <a:r>
              <a:rPr lang="fr-FR" sz="4000">
                <a:solidFill>
                  <a:schemeClr val="accent6"/>
                </a:solidFill>
              </a:rPr>
              <a:t>L'infrastructure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F42558E3-22CA-260D-694F-0BCB92CB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38" y="1481503"/>
            <a:ext cx="7654925" cy="4363306"/>
          </a:xfrm>
          <a:prstGeom prst="rect">
            <a:avLst/>
          </a:prstGeom>
          <a:noFill/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765AF8-915D-1855-6D04-C66A74647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/>
              <a:t>TITRE DE LA PRÉSENTATION</a:t>
            </a:r>
            <a:endParaRPr lang="fr-FR" b="1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BB46E5-C9ED-8D5B-02A0-52D71DC5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 lang="en-US"/>
            </a:pPr>
            <a:fld id="{8D1FC6F8-0BCD-47E9-9C64-690771D9C143}" type="slidenum">
              <a:rPr lang="fr-FR" smtClean="0"/>
              <a:pPr>
                <a:spcAft>
                  <a:spcPts val="600"/>
                </a:spcAft>
                <a:defRPr lang="en-US"/>
              </a:pPr>
              <a:t>4</a:t>
            </a:fld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8CAC029-28A8-2DBA-E1B0-79492659F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 lang="en-US"/>
            </a:pPr>
            <a:r>
              <a:rPr lang="fr-FR" cap="all"/>
              <a:t>21 mai 20XX</a:t>
            </a:r>
            <a:endParaRPr lang="fr-FR" b="1" cap="all"/>
          </a:p>
        </p:txBody>
      </p:sp>
    </p:spTree>
    <p:extLst>
      <p:ext uri="{BB962C8B-B14F-4D97-AF65-F5344CB8AC3E}">
        <p14:creationId xmlns:p14="http://schemas.microsoft.com/office/powerpoint/2010/main" val="360488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6">
            <a:extLst>
              <a:ext uri="{FF2B5EF4-FFF2-40B4-BE49-F238E27FC236}">
                <a16:creationId xmlns:a16="http://schemas.microsoft.com/office/drawing/2014/main" id="{C5C55240-0ED2-D373-2863-47D88019786B}"/>
              </a:ext>
            </a:extLst>
          </p:cNvPr>
          <p:cNvSpPr txBox="1">
            <a:spLocks/>
          </p:cNvSpPr>
          <p:nvPr/>
        </p:nvSpPr>
        <p:spPr>
          <a:xfrm>
            <a:off x="556675" y="1174221"/>
            <a:ext cx="4579970" cy="538038"/>
          </a:xfrm>
          <a:prstGeom prst="rect">
            <a:avLst/>
          </a:prstGeom>
        </p:spPr>
        <p:txBody>
          <a:bodyPr rtlCol="0" anchor="b"/>
          <a:lstStyle>
            <a:defPPr>
              <a:defRPr lang="en-U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La mise en œuvre </a:t>
            </a:r>
          </a:p>
        </p:txBody>
      </p:sp>
      <p:sp>
        <p:nvSpPr>
          <p:cNvPr id="18" name="Titre 4">
            <a:extLst>
              <a:ext uri="{FF2B5EF4-FFF2-40B4-BE49-F238E27FC236}">
                <a16:creationId xmlns:a16="http://schemas.microsoft.com/office/drawing/2014/main" id="{4CCF0FFD-D1EF-0D39-4208-17CA56B8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75" y="1766034"/>
            <a:ext cx="6014606" cy="3616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sz="2400">
                <a:solidFill>
                  <a:schemeClr val="bg1"/>
                </a:solidFill>
              </a:rPr>
              <a:t>Création d’une instance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D28629B-4567-F8E1-9B81-D0C8C6FBE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85" b="9602"/>
          <a:stretch/>
        </p:blipFill>
        <p:spPr>
          <a:xfrm>
            <a:off x="1007114" y="2510725"/>
            <a:ext cx="10177771" cy="58394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297EBB7-AE15-3A15-FF13-1A539953F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13" y="3950887"/>
            <a:ext cx="10177771" cy="1637375"/>
          </a:xfrm>
          <a:prstGeom prst="rect">
            <a:avLst/>
          </a:prstGeom>
        </p:spPr>
      </p:pic>
      <p:sp>
        <p:nvSpPr>
          <p:cNvPr id="23" name="Titre 4">
            <a:extLst>
              <a:ext uri="{FF2B5EF4-FFF2-40B4-BE49-F238E27FC236}">
                <a16:creationId xmlns:a16="http://schemas.microsoft.com/office/drawing/2014/main" id="{6C9B06C6-1E2B-02F8-95AE-CF8042DB3BEF}"/>
              </a:ext>
            </a:extLst>
          </p:cNvPr>
          <p:cNvSpPr txBox="1">
            <a:spLocks/>
          </p:cNvSpPr>
          <p:nvPr/>
        </p:nvSpPr>
        <p:spPr>
          <a:xfrm>
            <a:off x="556675" y="3296902"/>
            <a:ext cx="7502444" cy="451748"/>
          </a:xfrm>
          <a:prstGeom prst="rect">
            <a:avLst/>
          </a:prstGeom>
        </p:spPr>
        <p:txBody>
          <a:bodyPr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 sz="2400">
                <a:solidFill>
                  <a:schemeClr val="bg1"/>
                </a:solidFill>
              </a:rPr>
              <a:t>2. Allocation permanente d’une IP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25C3C3F-90CC-3FF0-1288-303E699A7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8313" y="326841"/>
            <a:ext cx="365792" cy="2767824"/>
          </a:xfrm>
          <a:prstGeom prst="rect">
            <a:avLst/>
          </a:prstGeom>
        </p:spPr>
      </p:pic>
      <p:sp>
        <p:nvSpPr>
          <p:cNvPr id="27" name="Espace réservé du numéro de diapositive 21">
            <a:extLst>
              <a:ext uri="{FF2B5EF4-FFF2-40B4-BE49-F238E27FC236}">
                <a16:creationId xmlns:a16="http://schemas.microsoft.com/office/drawing/2014/main" id="{C1ED864C-C66E-14DB-07BA-3106D7A690B4}"/>
              </a:ext>
            </a:extLst>
          </p:cNvPr>
          <p:cNvSpPr txBox="1">
            <a:spLocks/>
          </p:cNvSpPr>
          <p:nvPr/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D1FC6F8-0BCD-47E9-9C64-690771D9C143}" type="slidenum">
              <a:rPr lang="fr-FR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pPr algn="r"/>
              <a:t>5</a:t>
            </a:fld>
            <a:endParaRPr lang="fr-FR" sz="160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6">
            <a:extLst>
              <a:ext uri="{FF2B5EF4-FFF2-40B4-BE49-F238E27FC236}">
                <a16:creationId xmlns:a16="http://schemas.microsoft.com/office/drawing/2014/main" id="{C5C55240-0ED2-D373-2863-47D88019786B}"/>
              </a:ext>
            </a:extLst>
          </p:cNvPr>
          <p:cNvSpPr txBox="1">
            <a:spLocks/>
          </p:cNvSpPr>
          <p:nvPr/>
        </p:nvSpPr>
        <p:spPr>
          <a:xfrm>
            <a:off x="556675" y="1174221"/>
            <a:ext cx="4579970" cy="538038"/>
          </a:xfrm>
          <a:prstGeom prst="rect">
            <a:avLst/>
          </a:prstGeom>
        </p:spPr>
        <p:txBody>
          <a:bodyPr rtlCol="0" anchor="b"/>
          <a:lstStyle>
            <a:defPPr>
              <a:defRPr lang="en-U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La mise en œuvre </a:t>
            </a:r>
          </a:p>
        </p:txBody>
      </p:sp>
      <p:sp>
        <p:nvSpPr>
          <p:cNvPr id="6" name="Titre 6">
            <a:extLst>
              <a:ext uri="{FF2B5EF4-FFF2-40B4-BE49-F238E27FC236}">
                <a16:creationId xmlns:a16="http://schemas.microsoft.com/office/drawing/2014/main" id="{52CBD9BB-AF3D-6FEB-D07C-8D7E27886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32" y="1870719"/>
            <a:ext cx="9045440" cy="580030"/>
          </a:xfrm>
        </p:spPr>
        <p:txBody>
          <a:bodyPr/>
          <a:lstStyle/>
          <a:p>
            <a:r>
              <a:rPr lang="fr-FR" sz="2000">
                <a:solidFill>
                  <a:schemeClr val="bg1"/>
                </a:solidFill>
              </a:rPr>
              <a:t>3. Installation de </a:t>
            </a:r>
            <a:r>
              <a:rPr lang="fr-FR" sz="2000" err="1">
                <a:solidFill>
                  <a:schemeClr val="bg1"/>
                </a:solidFill>
              </a:rPr>
              <a:t>jenkins</a:t>
            </a:r>
            <a:r>
              <a:rPr lang="fr-FR" sz="2000">
                <a:solidFill>
                  <a:schemeClr val="bg1"/>
                </a:solidFill>
              </a:rPr>
              <a:t>, ansible, packer, …</a:t>
            </a:r>
            <a:br>
              <a:rPr lang="fr-FR" sz="2000">
                <a:solidFill>
                  <a:schemeClr val="bg1"/>
                </a:solidFill>
              </a:rPr>
            </a:br>
            <a:r>
              <a:rPr lang="fr-FR" sz="2000">
                <a:solidFill>
                  <a:schemeClr val="bg1"/>
                </a:solidFill>
              </a:rPr>
              <a:t>4. Créations des repositories </a:t>
            </a:r>
            <a:r>
              <a:rPr lang="fr-FR" sz="2000" err="1">
                <a:solidFill>
                  <a:schemeClr val="bg1"/>
                </a:solidFill>
              </a:rPr>
              <a:t>Github</a:t>
            </a:r>
            <a:endParaRPr lang="fr-FR" sz="200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026A64C-2EC4-9328-98FC-DDBD4D527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7"/>
          <a:stretch/>
        </p:blipFill>
        <p:spPr>
          <a:xfrm>
            <a:off x="1006126" y="2814397"/>
            <a:ext cx="8922665" cy="34956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9396C33-E1F9-4692-906B-C5E6029E3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309" y="185293"/>
            <a:ext cx="365792" cy="27678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6191E63-029E-10E1-3CF3-516A60ED9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977" y="4984077"/>
            <a:ext cx="365792" cy="2651990"/>
          </a:xfrm>
          <a:prstGeom prst="rect">
            <a:avLst/>
          </a:prstGeom>
        </p:spPr>
      </p:pic>
      <p:sp>
        <p:nvSpPr>
          <p:cNvPr id="13" name="Espace réservé du numéro de diapositive 21">
            <a:extLst>
              <a:ext uri="{FF2B5EF4-FFF2-40B4-BE49-F238E27FC236}">
                <a16:creationId xmlns:a16="http://schemas.microsoft.com/office/drawing/2014/main" id="{010212F1-5577-481C-399C-52A8A86829C3}"/>
              </a:ext>
            </a:extLst>
          </p:cNvPr>
          <p:cNvSpPr txBox="1">
            <a:spLocks/>
          </p:cNvSpPr>
          <p:nvPr/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/>
          <a:lstStyle>
            <a:defPPr rtl="0">
              <a:defRPr lang="en-US"/>
            </a:defPPr>
            <a:lvl1pPr marL="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D1FC6F8-0BCD-47E9-9C64-690771D9C143}" type="slidenum">
              <a:rPr lang="fr-FR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pPr algn="r"/>
              <a:t>6</a:t>
            </a:fld>
            <a:endParaRPr lang="fr-FR" sz="160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42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1FC6F8-0BCD-47E9-9C64-690771D9C143}" type="slidenum">
              <a:rPr lang="fr-FR" smtClean="0"/>
              <a:pPr rtl="0"/>
              <a:t>7</a:t>
            </a:fld>
            <a:endParaRPr lang="fr-FR"/>
          </a:p>
        </p:txBody>
      </p:sp>
      <p:sp>
        <p:nvSpPr>
          <p:cNvPr id="51" name="Titre 26">
            <a:extLst>
              <a:ext uri="{FF2B5EF4-FFF2-40B4-BE49-F238E27FC236}">
                <a16:creationId xmlns:a16="http://schemas.microsoft.com/office/drawing/2014/main" id="{06C6EB96-8FE2-1D46-3BF7-9CC52D1376A9}"/>
              </a:ext>
            </a:extLst>
          </p:cNvPr>
          <p:cNvSpPr txBox="1">
            <a:spLocks/>
          </p:cNvSpPr>
          <p:nvPr/>
        </p:nvSpPr>
        <p:spPr>
          <a:xfrm>
            <a:off x="215712" y="2594029"/>
            <a:ext cx="6169590" cy="381959"/>
          </a:xfrm>
          <a:prstGeom prst="rect">
            <a:avLst/>
          </a:prstGeom>
        </p:spPr>
        <p:txBody>
          <a:bodyPr rtlCol="0" anchor="b"/>
          <a:lstStyle>
            <a:defPPr>
              <a:defRPr lang="en-U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Création des pipelines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70E7766D-6B94-545E-26E6-E6BC772F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69" y="3164804"/>
            <a:ext cx="9067800" cy="3057525"/>
          </a:xfrm>
          <a:prstGeom prst="rect">
            <a:avLst/>
          </a:prstGeom>
        </p:spPr>
      </p:pic>
      <p:sp>
        <p:nvSpPr>
          <p:cNvPr id="55" name="Espace réservé du pied de page 9">
            <a:extLst>
              <a:ext uri="{FF2B5EF4-FFF2-40B4-BE49-F238E27FC236}">
                <a16:creationId xmlns:a16="http://schemas.microsoft.com/office/drawing/2014/main" id="{4F4E4020-287B-90A9-93D8-DFA51D304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Projet de pipelines CI/CD</a:t>
            </a:r>
          </a:p>
        </p:txBody>
      </p:sp>
      <p:sp>
        <p:nvSpPr>
          <p:cNvPr id="56" name="Espace réservé de la date 34">
            <a:extLst>
              <a:ext uri="{FF2B5EF4-FFF2-40B4-BE49-F238E27FC236}">
                <a16:creationId xmlns:a16="http://schemas.microsoft.com/office/drawing/2014/main" id="{0364AC1B-081F-0368-FB71-B43E4D826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03 juin 2022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1FC6F8-0BCD-47E9-9C64-690771D9C143}" type="slidenum">
              <a:rPr lang="fr-FR" smtClean="0"/>
              <a:pPr rtl="0"/>
              <a:t>8</a:t>
            </a:fld>
            <a:endParaRPr lang="fr-FR"/>
          </a:p>
        </p:txBody>
      </p:sp>
      <p:sp>
        <p:nvSpPr>
          <p:cNvPr id="51" name="Titre 26">
            <a:extLst>
              <a:ext uri="{FF2B5EF4-FFF2-40B4-BE49-F238E27FC236}">
                <a16:creationId xmlns:a16="http://schemas.microsoft.com/office/drawing/2014/main" id="{06C6EB96-8FE2-1D46-3BF7-9CC52D1376A9}"/>
              </a:ext>
            </a:extLst>
          </p:cNvPr>
          <p:cNvSpPr txBox="1">
            <a:spLocks/>
          </p:cNvSpPr>
          <p:nvPr/>
        </p:nvSpPr>
        <p:spPr>
          <a:xfrm>
            <a:off x="579007" y="1881107"/>
            <a:ext cx="6169590" cy="381959"/>
          </a:xfrm>
          <a:prstGeom prst="rect">
            <a:avLst/>
          </a:prstGeom>
        </p:spPr>
        <p:txBody>
          <a:bodyPr rtlCol="0" anchor="b"/>
          <a:lstStyle>
            <a:defPPr>
              <a:defRPr lang="en-U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 sz="2400">
                <a:solidFill>
                  <a:schemeClr val="bg1"/>
                </a:solidFill>
              </a:rPr>
              <a:t>Vérification des variables</a:t>
            </a:r>
          </a:p>
        </p:txBody>
      </p:sp>
      <p:sp>
        <p:nvSpPr>
          <p:cNvPr id="55" name="Espace réservé du pied de page 9">
            <a:extLst>
              <a:ext uri="{FF2B5EF4-FFF2-40B4-BE49-F238E27FC236}">
                <a16:creationId xmlns:a16="http://schemas.microsoft.com/office/drawing/2014/main" id="{4F4E4020-287B-90A9-93D8-DFA51D304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Projet de pipelines CI/CD</a:t>
            </a:r>
          </a:p>
        </p:txBody>
      </p:sp>
      <p:sp>
        <p:nvSpPr>
          <p:cNvPr id="56" name="Espace réservé de la date 34">
            <a:extLst>
              <a:ext uri="{FF2B5EF4-FFF2-40B4-BE49-F238E27FC236}">
                <a16:creationId xmlns:a16="http://schemas.microsoft.com/office/drawing/2014/main" id="{0364AC1B-081F-0368-FB71-B43E4D826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03 juin 2022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527796A-2C75-E583-3BAC-21FFAC562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89" y="2609816"/>
            <a:ext cx="7464165" cy="26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55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fld id="{8D1FC6F8-0BCD-47E9-9C64-690771D9C143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51" name="Titre 26">
            <a:extLst>
              <a:ext uri="{FF2B5EF4-FFF2-40B4-BE49-F238E27FC236}">
                <a16:creationId xmlns:a16="http://schemas.microsoft.com/office/drawing/2014/main" id="{06C6EB96-8FE2-1D46-3BF7-9CC52D1376A9}"/>
              </a:ext>
            </a:extLst>
          </p:cNvPr>
          <p:cNvSpPr txBox="1">
            <a:spLocks/>
          </p:cNvSpPr>
          <p:nvPr/>
        </p:nvSpPr>
        <p:spPr>
          <a:xfrm>
            <a:off x="579006" y="2020591"/>
            <a:ext cx="9386403" cy="474636"/>
          </a:xfrm>
          <a:prstGeom prst="rect">
            <a:avLst/>
          </a:prstGeom>
        </p:spPr>
        <p:txBody>
          <a:bodyPr rtlCol="0" anchor="b"/>
          <a:lstStyle>
            <a:defPPr>
              <a:defRPr lang="en-U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fr-FR" sz="2400">
                <a:solidFill>
                  <a:schemeClr val="bg1"/>
                </a:solidFill>
              </a:rPr>
              <a:t>Récupération de code hébergé sur </a:t>
            </a:r>
            <a:r>
              <a:rPr lang="fr-FR" sz="2400" err="1">
                <a:solidFill>
                  <a:schemeClr val="bg1"/>
                </a:solidFill>
              </a:rPr>
              <a:t>github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55" name="Espace réservé du pied de page 9">
            <a:extLst>
              <a:ext uri="{FF2B5EF4-FFF2-40B4-BE49-F238E27FC236}">
                <a16:creationId xmlns:a16="http://schemas.microsoft.com/office/drawing/2014/main" id="{4F4E4020-287B-90A9-93D8-DFA51D304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Projet de pipelines CI/CD</a:t>
            </a:r>
          </a:p>
        </p:txBody>
      </p:sp>
      <p:sp>
        <p:nvSpPr>
          <p:cNvPr id="56" name="Espace réservé de la date 34">
            <a:extLst>
              <a:ext uri="{FF2B5EF4-FFF2-40B4-BE49-F238E27FC236}">
                <a16:creationId xmlns:a16="http://schemas.microsoft.com/office/drawing/2014/main" id="{0364AC1B-081F-0368-FB71-B43E4D826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fr-FR" sz="800"/>
              <a:t>03 juin 2022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A9C6FA-6E70-C39F-53DF-9DA64F7C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07" y="2651234"/>
            <a:ext cx="9608048" cy="10935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6BF86D-72C3-54A9-55BD-72FE66899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06" y="4647881"/>
            <a:ext cx="9184926" cy="15428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054F688-3537-3C6C-6B13-0CBEF0050A84}"/>
              </a:ext>
            </a:extLst>
          </p:cNvPr>
          <p:cNvSpPr txBox="1"/>
          <p:nvPr/>
        </p:nvSpPr>
        <p:spPr>
          <a:xfrm>
            <a:off x="709047" y="4011692"/>
            <a:ext cx="9256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cap="all" spc="4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rPr>
              <a:t>Création de L’AMI</a:t>
            </a:r>
          </a:p>
        </p:txBody>
      </p:sp>
    </p:spTree>
    <p:extLst>
      <p:ext uri="{BB962C8B-B14F-4D97-AF65-F5344CB8AC3E}">
        <p14:creationId xmlns:p14="http://schemas.microsoft.com/office/powerpoint/2010/main" val="57429820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1922_TF56488565_Win32" id="{48C2F3E7-B082-452E-90A8-3E88B7BA49BE}" vid="{CB3EC457-70CE-4EC0-8AB0-7F448492C24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ca2d93b-2485-4857-84b1-fda4478e3f7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B44504FB26714DA22AEBD704DC6936" ma:contentTypeVersion="11" ma:contentTypeDescription="Crée un document." ma:contentTypeScope="" ma:versionID="a958b2cc791f34902210254e19a74b50">
  <xsd:schema xmlns:xsd="http://www.w3.org/2001/XMLSchema" xmlns:xs="http://www.w3.org/2001/XMLSchema" xmlns:p="http://schemas.microsoft.com/office/2006/metadata/properties" xmlns:ns3="04d09c3d-5094-493c-ac64-a85495188ec4" xmlns:ns4="1ca2d93b-2485-4857-84b1-fda4478e3f76" targetNamespace="http://schemas.microsoft.com/office/2006/metadata/properties" ma:root="true" ma:fieldsID="54dde6130a1dce8c0644c8f028853990" ns3:_="" ns4:_="">
    <xsd:import namespace="04d09c3d-5094-493c-ac64-a85495188ec4"/>
    <xsd:import namespace="1ca2d93b-2485-4857-84b1-fda4478e3f7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09c3d-5094-493c-ac64-a85495188ec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a2d93b-2485-4857-84b1-fda4478e3f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04d09c3d-5094-493c-ac64-a85495188ec4"/>
    <ds:schemaRef ds:uri="1ca2d93b-2485-4857-84b1-fda4478e3f7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21D3AF-5C46-495B-8E12-30A4EC52EAAA}">
  <ds:schemaRefs>
    <ds:schemaRef ds:uri="04d09c3d-5094-493c-ac64-a85495188ec4"/>
    <ds:schemaRef ds:uri="1ca2d93b-2485-4857-84b1-fda4478e3f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tf56488565_win32</Template>
  <Application>Microsoft Office PowerPoint</Application>
  <PresentationFormat>Widescreen</PresentationFormat>
  <Slides>14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Thème Office</vt:lpstr>
      <vt:lpstr>PowerPoint Presentation</vt:lpstr>
      <vt:lpstr>PowerPoint Presentation</vt:lpstr>
      <vt:lpstr>LES Outils utilisés</vt:lpstr>
      <vt:lpstr>L'infrastructure</vt:lpstr>
      <vt:lpstr>Création d’une instance </vt:lpstr>
      <vt:lpstr>3. Installation de jenkins, ansible, packer, … 4. Créations des repositories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AXES D'AMÉLIORATION</vt:lpstr>
      <vt:lpstr>Démonstration</vt:lpstr>
      <vt:lpstr>Merci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Pipeline </dc:title>
  <dc:creator>Mahshid HAZHEER</dc:creator>
  <cp:revision>1</cp:revision>
  <dcterms:created xsi:type="dcterms:W3CDTF">2022-07-03T18:16:17Z</dcterms:created>
  <dcterms:modified xsi:type="dcterms:W3CDTF">2022-07-04T08:33:16Z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0x0101004FB44504FB26714DA22AEBD704DC6936</vt:lpwstr>
  </property>
</Properties>
</file>